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5" r:id="rId4"/>
  </p:sldMasterIdLst>
  <p:notesMasterIdLst>
    <p:notesMasterId r:id="rId11"/>
  </p:notesMasterIdLst>
  <p:handoutMasterIdLst>
    <p:handoutMasterId r:id="rId12"/>
  </p:handoutMasterIdLst>
  <p:sldIdLst>
    <p:sldId id="421" r:id="rId5"/>
    <p:sldId id="399" r:id="rId6"/>
    <p:sldId id="420" r:id="rId7"/>
    <p:sldId id="423" r:id="rId8"/>
    <p:sldId id="424" r:id="rId9"/>
    <p:sldId id="425" r:id="rId10"/>
  </p:sldIdLst>
  <p:sldSz cx="9144000" cy="6858000" type="screen4x3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05150"/>
    <a:srgbClr val="ED1C24"/>
    <a:srgbClr val="A91129"/>
    <a:srgbClr val="000000"/>
    <a:srgbClr val="B4AA9C"/>
    <a:srgbClr val="908472"/>
    <a:srgbClr val="711127"/>
    <a:srgbClr val="EFE7E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554" autoAdjust="0"/>
  </p:normalViewPr>
  <p:slideViewPr>
    <p:cSldViewPr snapToGrid="0">
      <p:cViewPr>
        <p:scale>
          <a:sx n="94" d="100"/>
          <a:sy n="94" d="100"/>
        </p:scale>
        <p:origin x="-760" y="-176"/>
      </p:cViewPr>
      <p:guideLst>
        <p:guide orient="horz" pos="4129"/>
        <p:guide pos="422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228" tIns="46114" rIns="92228" bIns="46114" rtlCol="0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228" tIns="46114" rIns="92228" bIns="46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A73344-D9EB-004F-B740-CEE5AA76411C}" type="datetimeFigureOut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228" tIns="46114" rIns="92228" bIns="46114" rtlCol="0" anchor="b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228" tIns="46114" rIns="92228" bIns="46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FFB745-647E-904A-BE79-C963F0E80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82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0235" tIns="45117" rIns="90235" bIns="451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9F2CD9-6A65-4D4F-8B32-1C7B141DD1C2}" type="datetimeFigureOut">
              <a:rPr lang="en-US"/>
              <a:pPr>
                <a:defRPr/>
              </a:pPr>
              <a:t>2/29/12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35" tIns="45117" rIns="90235" bIns="451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0235" tIns="45117" rIns="90235" bIns="451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0235" tIns="45117" rIns="90235" bIns="451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B2121A-C2C3-4A48-8749-0BD1B33FE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5318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9575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19150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30313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39888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51456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2121A-C2C3-4A48-8749-0BD1B33FEA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56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48063" y="1345133"/>
            <a:ext cx="4040188" cy="3252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Machine Learning Keynote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3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</a:rPr>
              <a:t>WHT/082311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63499" y="3071815"/>
            <a:ext cx="8455364" cy="3767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44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635674" y="1348913"/>
            <a:ext cx="7981950" cy="435451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462018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Machine Learning Keynote Version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1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142" y="1575038"/>
            <a:ext cx="3900488" cy="1371600"/>
          </a:xfrm>
        </p:spPr>
        <p:txBody>
          <a:bodyPr/>
          <a:lstStyle>
            <a:lvl1pPr>
              <a:defRPr sz="1600">
                <a:solidFill>
                  <a:srgbClr val="505150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16" y="3475430"/>
            <a:ext cx="3900488" cy="1371600"/>
          </a:xfrm>
        </p:spPr>
        <p:txBody>
          <a:bodyPr/>
          <a:lstStyle>
            <a:lvl1pPr>
              <a:defRPr sz="1700">
                <a:solidFill>
                  <a:srgbClr val="505150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29576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Machine Learning Keynote Version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59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1757363" y="1609725"/>
            <a:ext cx="5545137" cy="389096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56599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Machine Learning Keynote Version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73125" y="1316038"/>
            <a:ext cx="7745413" cy="4557712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Machine Learning Keynote Version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295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63" y="2412421"/>
            <a:ext cx="4040188" cy="3252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751" y="2394148"/>
            <a:ext cx="4041775" cy="32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462018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Machine Learning Keynote Version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7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0788"/>
            <a:ext cx="39036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WHT/082311</a:t>
            </a:r>
          </a:p>
        </p:txBody>
      </p:sp>
      <p:pic>
        <p:nvPicPr>
          <p:cNvPr id="10" name="Picture 9" descr="HPCC Systems - Black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160860" y="274320"/>
            <a:ext cx="1845979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60873" y="538480"/>
            <a:ext cx="1951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http://hpccsystems.com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2225" y="6427788"/>
            <a:ext cx="606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293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Machine Learning Keynote Version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12109" y="6428841"/>
            <a:ext cx="2059904" cy="307239"/>
            <a:chOff x="5434349" y="6425023"/>
            <a:chExt cx="2059904" cy="307239"/>
          </a:xfrm>
        </p:grpSpPr>
        <p:pic>
          <p:nvPicPr>
            <p:cNvPr id="14" name="Picture 22" descr="LN_NEW LOGO RED.eps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 bwMode="auto">
            <a:xfrm>
              <a:off x="5434349" y="6477000"/>
              <a:ext cx="958831" cy="1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6527322" y="6425023"/>
              <a:ext cx="966931" cy="307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solidFill>
                    <a:srgbClr val="C00000"/>
                  </a:solidFill>
                </a:rPr>
                <a:t>Risk Solutions </a:t>
              </a:r>
              <a:endParaRPr lang="en-US" sz="1050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Group 18"/>
            <p:cNvGrpSpPr>
              <a:grpSpLocks/>
            </p:cNvGrpSpPr>
            <p:nvPr userDrawn="1"/>
          </p:nvGrpSpPr>
          <p:grpSpPr bwMode="auto">
            <a:xfrm>
              <a:off x="6461760" y="6471779"/>
              <a:ext cx="17145" cy="166842"/>
              <a:chOff x="7124682" y="214314"/>
              <a:chExt cx="18306" cy="16115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24682" y="214314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24682" y="243192"/>
                <a:ext cx="18306" cy="17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24682" y="272070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124682" y="300017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24682" y="328894"/>
                <a:ext cx="18306" cy="17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24682" y="357773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" y="1016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609602" y="4201160"/>
            <a:ext cx="83042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2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Candara" pitchFamily="34" charset="0"/>
              </a:rPr>
              <a:t>HPCC Systems</a:t>
            </a:r>
          </a:p>
          <a:p>
            <a:pPr algn="r"/>
            <a:endParaRPr lang="en-US" sz="12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Flavio Villanustre 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VP, Products and Infrastructure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HPCC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120" y="6289040"/>
            <a:ext cx="1727200" cy="426720"/>
          </a:xfrm>
          <a:prstGeom prst="rect">
            <a:avLst/>
          </a:prstGeom>
          <a:solidFill>
            <a:schemeClr val="bg1"/>
          </a:solidFill>
          <a:ln w="190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2749" y="6352641"/>
            <a:ext cx="2059904" cy="307239"/>
            <a:chOff x="5434349" y="6425023"/>
            <a:chExt cx="2059904" cy="307239"/>
          </a:xfrm>
        </p:grpSpPr>
        <p:pic>
          <p:nvPicPr>
            <p:cNvPr id="9" name="Picture 22" descr="LN_NEW LOGO RED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 bwMode="auto">
            <a:xfrm>
              <a:off x="5434349" y="6477000"/>
              <a:ext cx="958831" cy="17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527322" y="6425023"/>
              <a:ext cx="966931" cy="307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solidFill>
                    <a:srgbClr val="C00000"/>
                  </a:solidFill>
                </a:rPr>
                <a:t>Risk Solutions </a:t>
              </a:r>
              <a:endParaRPr lang="en-US" sz="1050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6461760" y="6471779"/>
              <a:ext cx="17145" cy="166842"/>
              <a:chOff x="7124682" y="214314"/>
              <a:chExt cx="18306" cy="16115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124682" y="214314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124682" y="243192"/>
                <a:ext cx="18306" cy="17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24682" y="272070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24682" y="300017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24682" y="328894"/>
                <a:ext cx="18306" cy="17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24682" y="357773"/>
                <a:ext cx="18306" cy="1769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 b="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INTRODUCTION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16675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Strata 2012 Keynote</a:t>
            </a:r>
          </a:p>
        </p:txBody>
      </p:sp>
      <p:sp>
        <p:nvSpPr>
          <p:cNvPr id="14340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8629650" y="6427788"/>
            <a:ext cx="377825" cy="3651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schemeClr val="bg1"/>
                </a:solidFill>
              </a:rPr>
              <a:pPr eaLnBrk="1" hangingPunct="1"/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/>
          <a:lstStyle/>
          <a:p>
            <a:pPr marL="342900" indent="-342900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  <a:ea typeface="+mn-ea"/>
              </a:rPr>
              <a:t>LexisNexis Risk Solutions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ea typeface="+mn-ea"/>
              </a:rPr>
              <a:t>More than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</a:rPr>
              <a:t>15 years </a:t>
            </a:r>
            <a:r>
              <a:rPr lang="en-US" dirty="0">
                <a:latin typeface="+mn-lt"/>
                <a:ea typeface="+mn-ea"/>
              </a:rPr>
              <a:t>of Big Data experience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ea typeface="+mn-ea"/>
              </a:rPr>
              <a:t>Provides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</a:rPr>
              <a:t>information</a:t>
            </a:r>
            <a:r>
              <a:rPr lang="en-US" dirty="0">
                <a:latin typeface="+mn-lt"/>
                <a:ea typeface="+mn-ea"/>
              </a:rPr>
              <a:t> solutions to enterprise customers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  <a:ea typeface="+mn-ea"/>
              </a:rPr>
              <a:t>Generates </a:t>
            </a:r>
            <a:r>
              <a:rPr lang="en-US" dirty="0" smtClean="0">
                <a:latin typeface="+mn-lt"/>
                <a:ea typeface="+mn-ea"/>
              </a:rPr>
              <a:t>about $1.4 </a:t>
            </a:r>
            <a:r>
              <a:rPr lang="en-US" dirty="0">
                <a:latin typeface="+mn-lt"/>
                <a:ea typeface="+mn-ea"/>
              </a:rPr>
              <a:t>billion in </a:t>
            </a:r>
            <a:r>
              <a:rPr lang="en-US" dirty="0" smtClean="0">
                <a:latin typeface="+mn-lt"/>
                <a:ea typeface="+mn-ea"/>
              </a:rPr>
              <a:t>revenue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Has been using the HPCC Systems platform for over 10 years</a:t>
            </a:r>
            <a:r>
              <a:rPr lang="en-US" dirty="0">
                <a:latin typeface="+mn-lt"/>
                <a:ea typeface="+mn-ea"/>
              </a:rPr>
              <a:t/>
            </a:r>
            <a:br>
              <a:rPr lang="en-US" dirty="0">
                <a:latin typeface="+mn-lt"/>
                <a:ea typeface="+mn-ea"/>
              </a:rPr>
            </a:br>
            <a:endParaRPr lang="en-US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r>
              <a:rPr lang="en-US" sz="2800" b="1" dirty="0"/>
              <a:t>HPCC </a:t>
            </a:r>
            <a:r>
              <a:rPr lang="en-US" sz="2800" b="1" dirty="0" smtClean="0"/>
              <a:t>Systems</a:t>
            </a:r>
            <a:endParaRPr lang="en-US" sz="2800" b="1" dirty="0"/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/>
              <a:t>Launched in June 2011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/>
              <a:t>Open source, and </a:t>
            </a:r>
            <a:r>
              <a:rPr lang="en-US" dirty="0" smtClean="0"/>
              <a:t>enterprise-proven distributed </a:t>
            </a:r>
            <a:r>
              <a:rPr lang="en-US" dirty="0"/>
              <a:t>Big Data </a:t>
            </a:r>
            <a:r>
              <a:rPr lang="en-US" dirty="0" smtClean="0"/>
              <a:t>analytics platform</a:t>
            </a:r>
            <a:endParaRPr lang="en-US" dirty="0"/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To help </a:t>
            </a:r>
            <a:r>
              <a:rPr lang="en-US" dirty="0"/>
              <a:t>enterprises manage Big Data at every step in the Complete Big Data Value Chain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810DB-6D0D-6546-9933-38ADD1A5F8A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THE COMPLETE BIG DATA VALUE CHAIN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16675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Strata 2012 Keynote</a:t>
            </a:r>
            <a:endParaRPr lang="en-US" dirty="0"/>
          </a:p>
        </p:txBody>
      </p:sp>
      <p:sp>
        <p:nvSpPr>
          <p:cNvPr id="14340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8629650" y="6427788"/>
            <a:ext cx="377825" cy="365125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schemeClr val="bg1"/>
                </a:solidFill>
              </a:rPr>
              <a:pPr eaLnBrk="1" hangingPunct="1"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1788" y="2293938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Collection</a:t>
            </a:r>
            <a:r>
              <a:rPr lang="en-US" dirty="0">
                <a:cs typeface="Arial" charset="0"/>
              </a:rPr>
              <a:t> – S</a:t>
            </a:r>
            <a:r>
              <a:rPr lang="en-US" dirty="0" smtClean="0">
                <a:cs typeface="Arial" charset="0"/>
              </a:rPr>
              <a:t>tructured, unstructured </a:t>
            </a:r>
            <a:r>
              <a:rPr lang="en-US" dirty="0">
                <a:cs typeface="Arial" charset="0"/>
              </a:rPr>
              <a:t>and semi-structured </a:t>
            </a:r>
            <a:r>
              <a:rPr lang="en-US" dirty="0" smtClean="0">
                <a:cs typeface="Arial" charset="0"/>
              </a:rPr>
              <a:t>data from multiple sources</a:t>
            </a:r>
            <a:endParaRPr lang="en-US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Ingestion</a:t>
            </a:r>
            <a:r>
              <a:rPr lang="en-US" dirty="0">
                <a:cs typeface="Arial" charset="0"/>
              </a:rPr>
              <a:t> – </a:t>
            </a:r>
            <a:r>
              <a:rPr lang="en-US" dirty="0" smtClean="0">
                <a:cs typeface="Arial" charset="0"/>
              </a:rPr>
              <a:t>loading vast </a:t>
            </a:r>
            <a:r>
              <a:rPr lang="en-US" dirty="0">
                <a:cs typeface="Arial" charset="0"/>
              </a:rPr>
              <a:t>amounts of </a:t>
            </a:r>
            <a:r>
              <a:rPr lang="en-US" dirty="0" smtClean="0">
                <a:cs typeface="Arial" charset="0"/>
              </a:rPr>
              <a:t>data onto a single data store</a:t>
            </a:r>
            <a:endParaRPr lang="en-US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Discovery &amp; Cleansing </a:t>
            </a:r>
            <a:r>
              <a:rPr lang="en-US" dirty="0" smtClean="0">
                <a:cs typeface="Arial" charset="0"/>
              </a:rPr>
              <a:t>– understanding format and content; </a:t>
            </a:r>
            <a:r>
              <a:rPr lang="en-GB" dirty="0" smtClean="0"/>
              <a:t>clean up</a:t>
            </a:r>
            <a:r>
              <a:rPr lang="en-GB" dirty="0"/>
              <a:t> </a:t>
            </a:r>
            <a:r>
              <a:rPr lang="en-GB" dirty="0" smtClean="0"/>
              <a:t>and formatting</a:t>
            </a:r>
            <a:endParaRPr lang="en-US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Integration</a:t>
            </a:r>
            <a:r>
              <a:rPr lang="en-US" dirty="0">
                <a:cs typeface="Arial" charset="0"/>
              </a:rPr>
              <a:t> – linking, </a:t>
            </a:r>
            <a:r>
              <a:rPr lang="en-US" dirty="0" smtClean="0">
                <a:cs typeface="Arial" charset="0"/>
              </a:rPr>
              <a:t>entity extraction, entity resolution, indexing </a:t>
            </a:r>
            <a:r>
              <a:rPr lang="en-US" dirty="0">
                <a:cs typeface="Arial" charset="0"/>
              </a:rPr>
              <a:t>and data fusion</a:t>
            </a: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Analysis </a:t>
            </a:r>
            <a:r>
              <a:rPr lang="en-US" dirty="0">
                <a:cs typeface="Arial" charset="0"/>
              </a:rPr>
              <a:t>– I</a:t>
            </a:r>
            <a:r>
              <a:rPr lang="en-US" dirty="0" smtClean="0">
                <a:cs typeface="Arial" charset="0"/>
              </a:rPr>
              <a:t>ntelligence, statistics, predictive and text analytics, machine learning</a:t>
            </a:r>
            <a:endParaRPr lang="en-US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endParaRPr lang="en-US" b="1" dirty="0">
              <a:cs typeface="Arial" charset="0"/>
            </a:endParaRPr>
          </a:p>
          <a:p>
            <a:pPr marL="457200" indent="-457200">
              <a:spcBef>
                <a:spcPct val="20000"/>
              </a:spcBef>
              <a:buClr>
                <a:srgbClr val="CC0000"/>
              </a:buClr>
            </a:pPr>
            <a:r>
              <a:rPr lang="en-US" b="1" dirty="0">
                <a:cs typeface="Arial" charset="0"/>
              </a:rPr>
              <a:t>Delivery</a:t>
            </a:r>
            <a:r>
              <a:rPr lang="en-US" dirty="0">
                <a:cs typeface="Arial" charset="0"/>
              </a:rPr>
              <a:t> – querying, </a:t>
            </a:r>
            <a:r>
              <a:rPr lang="en-US" dirty="0" smtClean="0">
                <a:cs typeface="Arial" charset="0"/>
              </a:rPr>
              <a:t>visualization, real time delivery on enterprise-class </a:t>
            </a:r>
            <a:r>
              <a:rPr lang="en-US" dirty="0">
                <a:cs typeface="Arial" charset="0"/>
              </a:rPr>
              <a:t>availability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06375" y="1360488"/>
            <a:ext cx="8767763" cy="628650"/>
            <a:chOff x="228600" y="2667000"/>
            <a:chExt cx="8767763" cy="838200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228600" y="2667000"/>
              <a:ext cx="1600200" cy="838200"/>
            </a:xfrm>
            <a:prstGeom prst="homePlate">
              <a:avLst>
                <a:gd name="adj" fmla="val 18375"/>
              </a:avLst>
            </a:prstGeom>
            <a:solidFill>
              <a:schemeClr val="bg1"/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Collection</a:t>
              </a: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1662113" y="2667000"/>
              <a:ext cx="1600200" cy="838200"/>
            </a:xfrm>
            <a:prstGeom prst="chevron">
              <a:avLst>
                <a:gd name="adj" fmla="val 18561"/>
              </a:avLst>
            </a:prstGeom>
            <a:solidFill>
              <a:srgbClr val="009DDB">
                <a:alpha val="20000"/>
              </a:srgbClr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Ingestion</a:t>
              </a:r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3095625" y="2667000"/>
              <a:ext cx="1600200" cy="838200"/>
            </a:xfrm>
            <a:prstGeom prst="chevron">
              <a:avLst>
                <a:gd name="adj" fmla="val 18561"/>
              </a:avLst>
            </a:prstGeom>
            <a:solidFill>
              <a:srgbClr val="009DDB">
                <a:alpha val="34901"/>
              </a:srgbClr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Discovery  &amp; Cleansing</a:t>
              </a:r>
            </a:p>
          </p:txBody>
        </p: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4529138" y="2667000"/>
              <a:ext cx="1600200" cy="838200"/>
            </a:xfrm>
            <a:prstGeom prst="chevron">
              <a:avLst>
                <a:gd name="adj" fmla="val 18561"/>
              </a:avLst>
            </a:prstGeom>
            <a:solidFill>
              <a:srgbClr val="009DDB">
                <a:alpha val="50195"/>
              </a:srgbClr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Integration</a:t>
              </a:r>
            </a:p>
          </p:txBody>
        </p:sp>
        <p:sp>
          <p:nvSpPr>
            <p:cNvPr id="14" name="AutoShape 24"/>
            <p:cNvSpPr>
              <a:spLocks noChangeArrowheads="1"/>
            </p:cNvSpPr>
            <p:nvPr/>
          </p:nvSpPr>
          <p:spPr bwMode="auto">
            <a:xfrm>
              <a:off x="5962650" y="2667000"/>
              <a:ext cx="1600200" cy="838200"/>
            </a:xfrm>
            <a:prstGeom prst="chevron">
              <a:avLst>
                <a:gd name="adj" fmla="val 18561"/>
              </a:avLst>
            </a:prstGeom>
            <a:solidFill>
              <a:srgbClr val="009DDB">
                <a:alpha val="69803"/>
              </a:srgbClr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Analysis</a:t>
              </a:r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7396163" y="2667000"/>
              <a:ext cx="1600200" cy="838200"/>
            </a:xfrm>
            <a:prstGeom prst="chevron">
              <a:avLst>
                <a:gd name="adj" fmla="val 18561"/>
              </a:avLst>
            </a:prstGeom>
            <a:solidFill>
              <a:srgbClr val="009DDB"/>
            </a:solidFill>
            <a:ln w="12700">
              <a:solidFill>
                <a:srgbClr val="009DDB"/>
              </a:solidFill>
              <a:miter lim="800000"/>
              <a:headEnd/>
              <a:tailEnd/>
            </a:ln>
          </p:spPr>
          <p:txBody>
            <a:bodyPr lIns="182880" anchor="ctr"/>
            <a:lstStyle/>
            <a:p>
              <a:pPr algn="ctr" eaLnBrk="0" hangingPunct="0"/>
              <a:r>
                <a:rPr lang="en-US" sz="1200" b="1"/>
                <a:t>Delivery</a:t>
              </a: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2810DB-6D0D-6546-9933-38ADD1A5F8A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Strata 2012 Keynote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478" y="1087119"/>
            <a:ext cx="8229600" cy="5334001"/>
          </a:xfrm>
          <a:prstGeom prst="rect">
            <a:avLst/>
          </a:prstGeom>
        </p:spPr>
        <p:txBody>
          <a:bodyPr/>
          <a:lstStyle/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How do you extract value from big data?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You surely can’t glance over every record;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And it may not even have records…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What if you wanted to learn from it?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Understand trends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Classify into categories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Detect similarities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Predict the future based on the past… (No, not like Nostradamus!)</a:t>
            </a:r>
            <a:endParaRPr lang="en-US" sz="1200" dirty="0"/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Machine learning is quickly establishing as an emerging discipline.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But there are challenges with ML in big data: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Thousands of features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Billions of records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The largest machine that you can get, may not be large enough…</a:t>
            </a:r>
            <a:endParaRPr lang="en-US" sz="2000" dirty="0"/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Get the picture?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idx="4294967295"/>
          </p:nvPr>
        </p:nvSpPr>
        <p:spPr>
          <a:xfrm>
            <a:off x="360363" y="254000"/>
            <a:ext cx="8570912" cy="5349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MACHINE LEARNING IN BIG DATA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026" name="Picture 2" descr="http://nicepicture.org/wp-content/uploads/eyes_763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160" y="1087119"/>
            <a:ext cx="1879918" cy="13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Xlm1jGxAhWg/Tb1pKJpZsrI/AAAAAAAAAb8/jt5lEM1kebM/s1600/graph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2440" y="1087119"/>
            <a:ext cx="1971358" cy="17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nancial-spread-betting.com/wp-content/uploads/2010/12/trending-u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022" y="1087119"/>
            <a:ext cx="2122194" cy="17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rendip.brynmawr.edu/exchange/files/authors/faculty/39/l3classif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498" y="1087118"/>
            <a:ext cx="2184718" cy="17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6/61/Nostradamus_prophecies.jpg/220px-Nostradamus_prophec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498" y="1087119"/>
            <a:ext cx="2184718" cy="18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hyy.org/cms/radiotimes/files/2011/02/enia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302" y="1043520"/>
            <a:ext cx="3575856" cy="25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Strata 2012 Keynote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478" y="1087120"/>
            <a:ext cx="8229600" cy="5281295"/>
          </a:xfrm>
          <a:prstGeom prst="rect">
            <a:avLst/>
          </a:prstGeom>
        </p:spPr>
        <p:txBody>
          <a:bodyPr/>
          <a:lstStyle/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/>
              <a:t>A fully </a:t>
            </a:r>
            <a:r>
              <a:rPr lang="en-US" dirty="0" smtClean="0"/>
              <a:t>distributed and extensible set </a:t>
            </a:r>
            <a:r>
              <a:rPr lang="en-US" dirty="0"/>
              <a:t>of Machine Learning </a:t>
            </a:r>
            <a:r>
              <a:rPr lang="en-US" dirty="0" smtClean="0"/>
              <a:t>techniques for </a:t>
            </a:r>
            <a:r>
              <a:rPr lang="en-US" dirty="0"/>
              <a:t>Big </a:t>
            </a:r>
            <a:r>
              <a:rPr lang="en-US" dirty="0" smtClean="0"/>
              <a:t>Data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State of the art algorithms in each of the Machine Learning domains, including supervised and unsupervised learning: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Correlation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Classifiers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Clustering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Statistics</a:t>
            </a:r>
          </a:p>
          <a:p>
            <a:pPr marL="919163" lvl="1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Document manipulation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N-gram extraction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Histogram computation</a:t>
            </a:r>
          </a:p>
          <a:p>
            <a:pPr marL="1376363" lvl="2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Natural Language Processing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+mn-ea"/>
              </a:rPr>
              <a:t>Distributed and </a:t>
            </a:r>
            <a:r>
              <a:rPr lang="en-US" dirty="0">
                <a:latin typeface="+mn-lt"/>
                <a:ea typeface="+mn-ea"/>
              </a:rPr>
              <a:t>p</a:t>
            </a:r>
            <a:r>
              <a:rPr lang="en-US" dirty="0" smtClean="0">
                <a:latin typeface="+mn-lt"/>
                <a:ea typeface="+mn-ea"/>
              </a:rPr>
              <a:t>arallel underlying linear algebra library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idx="4294967295"/>
          </p:nvPr>
        </p:nvSpPr>
        <p:spPr>
          <a:xfrm>
            <a:off x="360363" y="254000"/>
            <a:ext cx="8570912" cy="5349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ECL-ML: HPCC SYSTEMS MACHINE LEARNING</a:t>
            </a: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6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Strata 2012 Keynote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32810DB-6D0D-6546-9933-38ADD1A5F8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8478" y="1415415"/>
            <a:ext cx="8229600" cy="4953000"/>
          </a:xfrm>
          <a:prstGeom prst="rect">
            <a:avLst/>
          </a:prstGeom>
        </p:spPr>
        <p:txBody>
          <a:bodyPr/>
          <a:lstStyle/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dirty="0"/>
              <a:t>A fully parallel set of Machine Learning algorithms on Big Data gives you </a:t>
            </a:r>
            <a:r>
              <a:rPr lang="en-US" sz="2100" b="1" dirty="0"/>
              <a:t>full</a:t>
            </a:r>
            <a:r>
              <a:rPr lang="en-US" sz="2100" dirty="0"/>
              <a:t> insight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b="1" dirty="0" smtClean="0">
                <a:latin typeface="+mn-lt"/>
                <a:ea typeface="+mn-ea"/>
              </a:rPr>
              <a:t>Outliers </a:t>
            </a:r>
            <a:r>
              <a:rPr lang="en-US" sz="2100" b="1" dirty="0">
                <a:latin typeface="+mn-lt"/>
                <a:ea typeface="+mn-ea"/>
              </a:rPr>
              <a:t>matter</a:t>
            </a:r>
            <a:r>
              <a:rPr lang="en-US" sz="2100" dirty="0">
                <a:latin typeface="+mn-lt"/>
                <a:ea typeface="+mn-ea"/>
              </a:rPr>
              <a:t>, especially </a:t>
            </a:r>
            <a:r>
              <a:rPr lang="en-US" sz="2100" dirty="0" smtClean="0">
                <a:latin typeface="+mn-lt"/>
                <a:ea typeface="+mn-ea"/>
              </a:rPr>
              <a:t>when those outliers are the exact reason for the discovery effort (for example, in anomaly detection)</a:t>
            </a:r>
            <a:endParaRPr lang="en-US" sz="2100" dirty="0">
              <a:latin typeface="+mn-lt"/>
              <a:ea typeface="+mn-ea"/>
            </a:endParaRP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b="1" dirty="0"/>
              <a:t>Dimensionality reduction</a:t>
            </a:r>
            <a:r>
              <a:rPr lang="en-US" sz="2100" dirty="0"/>
              <a:t> can conduce to information loss: why risk losing valuable information when you can have it all?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+mn-lt"/>
                <a:ea typeface="+mn-ea"/>
              </a:rPr>
              <a:t>Leveraging </a:t>
            </a:r>
            <a:r>
              <a:rPr lang="en-US" sz="2100" dirty="0">
                <a:latin typeface="+mn-lt"/>
                <a:ea typeface="+mn-ea"/>
              </a:rPr>
              <a:t>a </a:t>
            </a:r>
            <a:r>
              <a:rPr lang="en-US" sz="2100" b="1" dirty="0">
                <a:latin typeface="+mn-lt"/>
                <a:ea typeface="+mn-ea"/>
              </a:rPr>
              <a:t>fully parallel machine learning solution </a:t>
            </a:r>
            <a:r>
              <a:rPr lang="en-US" sz="2100" dirty="0">
                <a:latin typeface="+mn-lt"/>
                <a:ea typeface="+mn-ea"/>
              </a:rPr>
              <a:t>on Big Data will help you </a:t>
            </a:r>
            <a:r>
              <a:rPr lang="en-US" sz="2100" dirty="0" smtClean="0">
                <a:latin typeface="+mn-lt"/>
                <a:ea typeface="+mn-ea"/>
              </a:rPr>
              <a:t>identify </a:t>
            </a:r>
            <a:r>
              <a:rPr lang="en-US" sz="2100" dirty="0">
                <a:latin typeface="+mn-lt"/>
                <a:ea typeface="+mn-ea"/>
              </a:rPr>
              <a:t>fraud, bring products to market faster, and become more competitive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dirty="0">
                <a:latin typeface="+mn-lt"/>
                <a:ea typeface="+mn-ea"/>
              </a:rPr>
              <a:t>Organizations that </a:t>
            </a:r>
            <a:r>
              <a:rPr lang="en-US" sz="2100" dirty="0" smtClean="0">
                <a:latin typeface="+mn-lt"/>
                <a:ea typeface="+mn-ea"/>
              </a:rPr>
              <a:t>don’t leverage the big data that they have, </a:t>
            </a:r>
            <a:r>
              <a:rPr lang="en-US" sz="2100" b="1" dirty="0" smtClean="0">
                <a:latin typeface="+mn-lt"/>
                <a:ea typeface="+mn-ea"/>
              </a:rPr>
              <a:t>risk losing ground</a:t>
            </a:r>
            <a:r>
              <a:rPr lang="en-US" sz="2100" dirty="0" smtClean="0">
                <a:latin typeface="+mn-lt"/>
                <a:ea typeface="+mn-ea"/>
              </a:rPr>
              <a:t> to their competitors</a:t>
            </a: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+mn-lt"/>
                <a:ea typeface="+mn-ea"/>
              </a:rPr>
              <a:t>Get on it, now!</a:t>
            </a:r>
            <a:endParaRPr lang="en-US" sz="2100" dirty="0">
              <a:latin typeface="+mn-lt"/>
              <a:ea typeface="+mn-ea"/>
            </a:endParaRPr>
          </a:p>
          <a:p>
            <a:pPr marL="463550" indent="-231775" defTabSz="914400" fontAlgn="auto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r>
              <a:rPr lang="en-US" dirty="0">
                <a:latin typeface="+mn-lt"/>
                <a:ea typeface="+mn-ea"/>
              </a:rPr>
              <a:t/>
            </a:r>
            <a:br>
              <a:rPr lang="en-US" dirty="0">
                <a:latin typeface="+mn-lt"/>
                <a:ea typeface="+mn-ea"/>
              </a:rPr>
            </a:b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 idx="4294967295"/>
          </p:nvPr>
        </p:nvSpPr>
        <p:spPr>
          <a:xfrm>
            <a:off x="360363" y="254000"/>
            <a:ext cx="8570912" cy="5349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TAKE AWAYS</a:t>
            </a: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7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">
  <a:themeElements>
    <a:clrScheme name="LexisNexis Colour Theme">
      <a:dk1>
        <a:srgbClr val="141313"/>
      </a:dk1>
      <a:lt1>
        <a:sysClr val="window" lastClr="FFFFFF"/>
      </a:lt1>
      <a:dk2>
        <a:srgbClr val="4F504F"/>
      </a:dk2>
      <a:lt2>
        <a:srgbClr val="A6A7A6"/>
      </a:lt2>
      <a:accent1>
        <a:srgbClr val="ED1C24"/>
      </a:accent1>
      <a:accent2>
        <a:srgbClr val="505150"/>
      </a:accent2>
      <a:accent3>
        <a:srgbClr val="777877"/>
      </a:accent3>
      <a:accent4>
        <a:srgbClr val="6B1B66"/>
      </a:accent4>
      <a:accent5>
        <a:srgbClr val="007EB8"/>
      </a:accent5>
      <a:accent6>
        <a:srgbClr val="5DA534"/>
      </a:accent6>
      <a:hlink>
        <a:srgbClr val="777877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">
          <a:solidFill>
            <a:schemeClr val="bg1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0662FC5622D4DB2F6020CCE58CCE9" ma:contentTypeVersion="0" ma:contentTypeDescription="Create a new document." ma:contentTypeScope="" ma:versionID="0e8f51bac73df94d5de5879d0b637fc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7CEDB2C-2666-4771-A799-B59B7997AE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20362-D410-43D3-8E9C-A71BA0DB791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69E7A2-58F7-4E52-9DDD-A082C7B1F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16876</TotalTime>
  <Words>478</Words>
  <Application>Microsoft Macintosh PowerPoint</Application>
  <PresentationFormat>On-screen Show (4:3)</PresentationFormat>
  <Paragraphs>83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content slide</vt:lpstr>
      <vt:lpstr>Slide 1</vt:lpstr>
      <vt:lpstr>INTRODUCTION</vt:lpstr>
      <vt:lpstr>THE COMPLETE BIG DATA VALUE CHAIN</vt:lpstr>
      <vt:lpstr>MACHINE LEARNING IN BIG DATA</vt:lpstr>
      <vt:lpstr>ECL-ML: HPCC SYSTEMS MACHINE LEARNING</vt:lpstr>
      <vt:lpstr>TAKE AWAYS</vt:lpstr>
    </vt:vector>
  </TitlesOfParts>
  <Company>ChoicePoint,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hobanmg</dc:creator>
  <cp:lastModifiedBy>Sophia DeMartini</cp:lastModifiedBy>
  <cp:revision>1403</cp:revision>
  <dcterms:created xsi:type="dcterms:W3CDTF">2012-02-29T16:22:20Z</dcterms:created>
  <dcterms:modified xsi:type="dcterms:W3CDTF">2012-02-29T16:22:36Z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0x0101002B00662FC5622D4DB2F6020CCE58CCE9</vt:lpwstr>
  </property>
</Properties>
</file>